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2" r:id="rId14"/>
    <p:sldId id="260" r:id="rId12"/>
    <p:sldId id="261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我们交付的不是一张预先做好的地图，而是一套可执行科研工作流。Agent 接到元素、区域、地质单元和样品类型请求后，能够采集公开测定、完成科学标准化、生成研究视图，并把每个关键结论绑定到记录级证据。地图只是入口；真正的产品是可追溯、可验证、可迭代、可跨 Agent 平台复用的 Skill。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Skill 的核心不是长提示词，而是四层结构。SKILL.md 只保留九阶段状态机、决策门和失败状态；references 维护 JSON Schema、科学规则、来源准入，以及 EarthChem ECL、USGS AGDB2、ODM2、IGSN/DataCite 的专业字段 crosswalk；scripts 把单位、坐标、QC、异常和地图变成确定性执行；fixtures 与评测则证明离线复现和 uplift。格式采用 Agent Skills 公共子集，OpenCode 隔离评测与 Skill 挂载已接入；Codex、命令行和 CI 通过普通文件与命令接口调用。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比记录总量更重要的是，每一条记录能不能被核查。用户从地图点进入 canonical record_id，可以看到原始值、原单位和 qualifier、来源原生记录 ID、精确 source locator，以及文件和运行 manifest 的 SHA-256。geochemistry.csv 与 record_evidence.jsonl 一一绑定，acquisition manifest 再绑定输入、sidecar 和输出。标准化不会覆盖原始值，转换因子、公式和 QC 都另列保存。同时我们明确：哈希证明链路一致，不自动证明测量真实或异常成因。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D3 不是一张固定网页。Agent 先把用户问题编译成可复现 profile，明确 story、全球或区域范围、元素、介质、样品类型、地质、方法和元素组合，再由确定性脚本渲染并独立验证。它支持 overview、coverage、anomaly、comparison、database 和 evidence 六类问题。正式报告同时锁定 D1/D2 输入哈希、profile 哈希和输出哈希；浏览器中的瞬时筛选只有导出 profile 并重渲染后，才成为可复现研究产物。D3 不重算 D2 的科学结论。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我们的 loop 不是让模型反复改答案，而是一个可审计控制面。验证器先检查十五项产物，生成 iteration_backlog，再按负责人和问题码把 action_required 路由到 D1 或 D2：D1 补来源定位、许可、坐标和方法证据，D2 补确定性转换、空间匹配或 QC 规则。随后重跑并比较稳定 item_id，最多两轮；问题不下降、阻塞重复或只能靠猜测时，停止并返回 needs_human_review。review_required 必须人工判断；scientific_limit 是删失或背景不足，不能被自动填值伪装修复。原始证据和 canonical 历史始终不可变，每次修复都生成新的可审计运行。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交互地图、标准化数据库、来源与置信度说明、异常区域识别结果，都不是孤立附件，而是同一个 Skill 执行后产生、由十五项契约共同验证的研究产物。它们共享记录级证据链、可复现 profile、失败状态和迭代 loop。真正可复用的不是某次运行的四万条记录，而是任何兼容 Agent 都能按照相同科学契约，针对新的元素、区域、地质单元和样品类型重新执行。比赛最终提交物仍然只有一个：完整、可复用的 Skill 文档。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这里是最终产品效果，而不是设计图。左侧是 Skill 生成的全球元素分布图谱，可以按元素、区域、地质单元和样品类型检索，热力图显示采样密度，点击记录可进入来源证据。右侧是同一 Skill 生成的区域研究视图，使用严格边界裁剪，支持元素组合和 high / low 异常候选复核。两个视图共享同一标准数据库、来源与置信度说明以及异常结果；评委可以直接打开离线交互页面操作。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global-overview-1920x108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7818120" cy="6858000"/>
          </a:xfrm>
          <a:prstGeom prst="rect">
            <a:avLst/>
          </a:prstGeom>
          <a:solidFill>
            <a:srgbClr val="03141B">
              <a:alpha val="94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818120" y="0"/>
            <a:ext cx="4370832" cy="6858000"/>
          </a:xfrm>
          <a:prstGeom prst="rect">
            <a:avLst/>
          </a:prstGeom>
          <a:solidFill>
            <a:srgbClr val="03141B">
              <a:alpha val="34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66928" y="411480"/>
            <a:ext cx="694944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69F5E6"/>
                </a:solidFill>
                <a:latin typeface="DejaVu Sans Mono"/>
              </a:rPr>
              <a:t>AI4S FUTURE SCIENCESKILLS HACKATHON · 气候与地球科学赛道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1124712"/>
            <a:ext cx="5486400" cy="1280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700" b="1">
                <a:solidFill>
                  <a:srgbClr val="F2F9FA"/>
                </a:solidFill>
                <a:latin typeface="Noto Sans CJK SC"/>
              </a:rPr>
              <a:t>全球地球化学元素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700" b="1">
                <a:solidFill>
                  <a:srgbClr val="F2F9FA"/>
                </a:solidFill>
                <a:latin typeface="Noto Sans CJK SC"/>
              </a:rPr>
              <a:t>分布图谱 Skill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3246120"/>
            <a:ext cx="384048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400" b="1">
                <a:solidFill>
                  <a:srgbClr val="F2F9FA"/>
                </a:solidFill>
                <a:latin typeface="Noto Sans CJK SC"/>
              </a:rPr>
              <a:t>不是一张地图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3703320"/>
            <a:ext cx="594360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>
                <a:solidFill>
                  <a:srgbClr val="69F5E6"/>
                </a:solidFill>
                <a:latin typeface="Noto Sans CJK SC"/>
              </a:rPr>
              <a:t>是一套可执行科研工作流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4407408"/>
            <a:ext cx="512064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97B1B9"/>
                </a:solidFill>
                <a:latin typeface="Noto Sans CJK SC"/>
              </a:rPr>
              <a:t>Agent 把公开测定组织为可追溯、可验证、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97B1B9"/>
                </a:solidFill>
                <a:latin typeface="Noto Sans CJK SC"/>
              </a:rPr>
              <a:t>可迭代的研究产物。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66928" y="5486400"/>
            <a:ext cx="1417320" cy="365760"/>
          </a:xfrm>
          <a:prstGeom prst="roundRect">
            <a:avLst/>
          </a:prstGeom>
          <a:solidFill>
            <a:srgbClr val="03141B">
              <a:alpha val="95000"/>
            </a:srgbClr>
          </a:solidFill>
          <a:ln w="12700">
            <a:solidFill>
              <a:srgbClr val="69F5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76656" y="5568696"/>
            <a:ext cx="201168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69F5E6"/>
                </a:solidFill>
                <a:latin typeface="DejaVu Sans Mono"/>
              </a:rPr>
              <a:t>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4400" y="5554980"/>
            <a:ext cx="978408" cy="2103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F2F9FA"/>
                </a:solidFill>
                <a:latin typeface="Noto Sans CJK SC"/>
              </a:rPr>
              <a:t>记录级证据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148840" y="5486400"/>
            <a:ext cx="1965960" cy="365760"/>
          </a:xfrm>
          <a:prstGeom prst="roundRect">
            <a:avLst/>
          </a:prstGeom>
          <a:solidFill>
            <a:srgbClr val="03141B">
              <a:alpha val="95000"/>
            </a:srgbClr>
          </a:solidFill>
          <a:ln w="12700">
            <a:solidFill>
              <a:srgbClr val="69F5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258568" y="5568696"/>
            <a:ext cx="201168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69F5E6"/>
                </a:solidFill>
                <a:latin typeface="DejaVu Sans Mono"/>
              </a:rPr>
              <a:t>●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496312" y="5554980"/>
            <a:ext cx="1527048" cy="2103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F2F9FA"/>
                </a:solidFill>
                <a:latin typeface="Noto Sans CJK SC"/>
              </a:rPr>
              <a:t>确定性科学门禁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270248" y="5486400"/>
            <a:ext cx="1481328" cy="365760"/>
          </a:xfrm>
          <a:prstGeom prst="roundRect">
            <a:avLst/>
          </a:prstGeom>
          <a:solidFill>
            <a:srgbClr val="03141B">
              <a:alpha val="95000"/>
            </a:srgbClr>
          </a:solidFill>
          <a:ln w="12700">
            <a:solidFill>
              <a:srgbClr val="F6C3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379976" y="5568696"/>
            <a:ext cx="201168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F6C344"/>
                </a:solidFill>
                <a:latin typeface="DejaVu Sans Mono"/>
              </a:rPr>
              <a:t>●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617720" y="5554980"/>
            <a:ext cx="1042416" cy="2103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F2F9FA"/>
                </a:solidFill>
                <a:latin typeface="Noto Sans CJK SC"/>
              </a:rPr>
              <a:t>跨平台复用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502920" y="6373368"/>
            <a:ext cx="10835640" cy="0"/>
          </a:xfrm>
          <a:prstGeom prst="line">
            <a:avLst/>
          </a:prstGeom>
          <a:ln w="10160">
            <a:solidFill>
              <a:srgbClr val="276C7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502920" y="6455664"/>
            <a:ext cx="658368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97B1B9"/>
                </a:solidFill>
                <a:latin typeface="DejaVu Sans Mono"/>
              </a:rPr>
              <a:t>最终提交：一个完整、可复用的 Skill 文档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132320" y="6455664"/>
            <a:ext cx="42062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97B1B9"/>
                </a:solidFill>
                <a:latin typeface="DejaVu Sans Mono"/>
              </a:rPr>
              <a:t>MAP / DATABASE / EVIDENCE / ANOMALY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3141B">
              <a:alpha val="10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" name="Connector 2"/>
          <p:cNvCxnSpPr/>
          <p:nvPr/>
        </p:nvCxnSpPr>
        <p:spPr>
          <a:xfrm>
            <a:off x="1527048" y="0"/>
            <a:ext cx="0" cy="6858000"/>
          </a:xfrm>
          <a:prstGeom prst="line">
            <a:avLst/>
          </a:prstGeom>
          <a:ln w="6985">
            <a:solidFill>
              <a:srgbClr val="193B4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054096" y="0"/>
            <a:ext cx="0" cy="6858000"/>
          </a:xfrm>
          <a:prstGeom prst="line">
            <a:avLst/>
          </a:prstGeom>
          <a:ln w="6985">
            <a:solidFill>
              <a:srgbClr val="193B4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4581144" y="0"/>
            <a:ext cx="0" cy="6858000"/>
          </a:xfrm>
          <a:prstGeom prst="line">
            <a:avLst/>
          </a:prstGeom>
          <a:ln w="6985">
            <a:solidFill>
              <a:srgbClr val="193B4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6108192" y="0"/>
            <a:ext cx="0" cy="6858000"/>
          </a:xfrm>
          <a:prstGeom prst="line">
            <a:avLst/>
          </a:prstGeom>
          <a:ln w="6985">
            <a:solidFill>
              <a:srgbClr val="193B4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7635240" y="0"/>
            <a:ext cx="0" cy="6858000"/>
          </a:xfrm>
          <a:prstGeom prst="line">
            <a:avLst/>
          </a:prstGeom>
          <a:ln w="6985">
            <a:solidFill>
              <a:srgbClr val="193B4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9162288" y="0"/>
            <a:ext cx="0" cy="6858000"/>
          </a:xfrm>
          <a:prstGeom prst="line">
            <a:avLst/>
          </a:prstGeom>
          <a:ln w="6985">
            <a:solidFill>
              <a:srgbClr val="193B4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10689336" y="0"/>
            <a:ext cx="0" cy="6858000"/>
          </a:xfrm>
          <a:prstGeom prst="line">
            <a:avLst/>
          </a:prstGeom>
          <a:ln w="6985">
            <a:solidFill>
              <a:srgbClr val="193B4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0" y="1143000"/>
            <a:ext cx="12191695" cy="0"/>
          </a:xfrm>
          <a:prstGeom prst="line">
            <a:avLst/>
          </a:prstGeom>
          <a:ln w="6985">
            <a:solidFill>
              <a:srgbClr val="193B4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0" y="2286000"/>
            <a:ext cx="12191695" cy="0"/>
          </a:xfrm>
          <a:prstGeom prst="line">
            <a:avLst/>
          </a:prstGeom>
          <a:ln w="6985">
            <a:solidFill>
              <a:srgbClr val="193B4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0" y="3429000"/>
            <a:ext cx="12191695" cy="0"/>
          </a:xfrm>
          <a:prstGeom prst="line">
            <a:avLst/>
          </a:prstGeom>
          <a:ln w="6985">
            <a:solidFill>
              <a:srgbClr val="193B4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0" y="4572000"/>
            <a:ext cx="12191695" cy="0"/>
          </a:xfrm>
          <a:prstGeom prst="line">
            <a:avLst/>
          </a:prstGeom>
          <a:ln w="6985">
            <a:solidFill>
              <a:srgbClr val="193B4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0" y="5715000"/>
            <a:ext cx="12191695" cy="0"/>
          </a:xfrm>
          <a:prstGeom prst="line">
            <a:avLst/>
          </a:prstGeom>
          <a:ln w="6985">
            <a:solidFill>
              <a:srgbClr val="193B4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502920" y="256032"/>
            <a:ext cx="80467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69F5E6"/>
                </a:solidFill>
                <a:latin typeface="DejaVu Sans Mono"/>
              </a:rPr>
              <a:t>01 · SKILL ARCHITECTURE / PORTABILITY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66928" y="612648"/>
            <a:ext cx="11064240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100" b="1">
                <a:solidFill>
                  <a:srgbClr val="F2F9FA"/>
                </a:solidFill>
                <a:latin typeface="Noto Sans CJK SC"/>
              </a:rPr>
              <a:t>Skill 设计：把科研规则做成可执行契约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66928" y="1344168"/>
            <a:ext cx="11018520" cy="621792"/>
          </a:xfrm>
          <a:prstGeom prst="roundRect">
            <a:avLst/>
          </a:prstGeom>
          <a:solidFill>
            <a:srgbClr val="08242E">
              <a:alpha val="95000"/>
            </a:srgbClr>
          </a:solidFill>
          <a:ln w="12700">
            <a:solidFill>
              <a:srgbClr val="69F5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8" name="Connector 17"/>
          <p:cNvCxnSpPr/>
          <p:nvPr/>
        </p:nvCxnSpPr>
        <p:spPr>
          <a:xfrm>
            <a:off x="4069080" y="1344168"/>
            <a:ext cx="0" cy="621792"/>
          </a:xfrm>
          <a:prstGeom prst="line">
            <a:avLst/>
          </a:prstGeom>
          <a:ln w="12700">
            <a:solidFill>
              <a:srgbClr val="193B4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or 18"/>
          <p:cNvCxnSpPr/>
          <p:nvPr/>
        </p:nvCxnSpPr>
        <p:spPr>
          <a:xfrm>
            <a:off x="7955279" y="1344168"/>
            <a:ext cx="0" cy="621792"/>
          </a:xfrm>
          <a:prstGeom prst="line">
            <a:avLst/>
          </a:prstGeom>
          <a:ln w="12700">
            <a:solidFill>
              <a:srgbClr val="193B4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749808" y="1481328"/>
            <a:ext cx="164592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>
                <a:solidFill>
                  <a:srgbClr val="69F5E6"/>
                </a:solidFill>
                <a:latin typeface="DejaVu Sans Mono"/>
              </a:rPr>
              <a:t>AGENT FORMAT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49808" y="1673352"/>
            <a:ext cx="30632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F2F9FA"/>
                </a:solidFill>
                <a:latin typeface="Noto Sans CJK SC"/>
              </a:rPr>
              <a:t>Agent Skills 公共子集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261104" y="1481328"/>
            <a:ext cx="137160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>
                <a:solidFill>
                  <a:srgbClr val="69F5E6"/>
                </a:solidFill>
                <a:latin typeface="DejaVu Sans Mono"/>
              </a:rPr>
              <a:t>OPENCODE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261104" y="1673352"/>
            <a:ext cx="34290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F2F9FA"/>
                </a:solidFill>
                <a:latin typeface="Noto Sans CJK SC"/>
              </a:rPr>
              <a:t>隔离评测与 Skill 挂载流程已接入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138160" y="1481328"/>
            <a:ext cx="210312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>
                <a:solidFill>
                  <a:srgbClr val="69F5E6"/>
                </a:solidFill>
                <a:latin typeface="DejaVu Sans Mono"/>
              </a:rPr>
              <a:t>CODEX · CLI · CI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138160" y="1673352"/>
            <a:ext cx="32004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F2F9FA"/>
                </a:solidFill>
                <a:latin typeface="Noto Sans CJK SC"/>
              </a:rPr>
              <a:t>普通文件 + 命令接口，不依赖专有 API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566928" y="2331720"/>
            <a:ext cx="2560320" cy="2157984"/>
          </a:xfrm>
          <a:prstGeom prst="roundRect">
            <a:avLst/>
          </a:prstGeom>
          <a:solidFill>
            <a:srgbClr val="08242E">
              <a:alpha val="96000"/>
            </a:srgbClr>
          </a:solidFill>
          <a:ln w="12700">
            <a:solidFill>
              <a:srgbClr val="69F5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31520" y="2487168"/>
            <a:ext cx="2231136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69F5E6"/>
                </a:solidFill>
                <a:latin typeface="DejaVu Sans Mono"/>
              </a:rPr>
              <a:t>SKILL.md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31520" y="2862072"/>
            <a:ext cx="2231136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F2F9FA"/>
                </a:solidFill>
                <a:latin typeface="Noto Sans CJK SC"/>
              </a:rPr>
              <a:t>状态机与决策门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31520" y="3291839"/>
            <a:ext cx="2231136" cy="10607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97B1B9"/>
                </a:solidFill>
                <a:latin typeface="Noto Sans CJK SC"/>
              </a:rPr>
              <a:t>9 个阶段按序执行；稳定输入/输出、失败状态与人工门禁，禁止 Agent 跳步。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3264408" y="2331720"/>
            <a:ext cx="2560320" cy="2157984"/>
          </a:xfrm>
          <a:prstGeom prst="roundRect">
            <a:avLst/>
          </a:prstGeom>
          <a:solidFill>
            <a:srgbClr val="08242E">
              <a:alpha val="96000"/>
            </a:srgbClr>
          </a:solidFill>
          <a:ln w="12700">
            <a:solidFill>
              <a:srgbClr val="F6C3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3429000" y="2487168"/>
            <a:ext cx="2231136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F6C344"/>
                </a:solidFill>
                <a:latin typeface="DejaVu Sans Mono"/>
              </a:rPr>
              <a:t>references/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429000" y="2862072"/>
            <a:ext cx="2231136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F2F9FA"/>
                </a:solidFill>
                <a:latin typeface="Noto Sans CJK SC"/>
              </a:rPr>
              <a:t>专业知识契约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429000" y="3291839"/>
            <a:ext cx="2231136" cy="10607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97B1B9"/>
                </a:solidFill>
                <a:latin typeface="Noto Sans CJK SC"/>
              </a:rPr>
              <a:t>JSON Schema、科学规则、来源准入与平台 crosswalk；复杂知识按需加载。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5961888" y="2331720"/>
            <a:ext cx="2560320" cy="2157984"/>
          </a:xfrm>
          <a:prstGeom prst="roundRect">
            <a:avLst/>
          </a:prstGeom>
          <a:solidFill>
            <a:srgbClr val="08242E">
              <a:alpha val="96000"/>
            </a:srgbClr>
          </a:solidFill>
          <a:ln w="12700">
            <a:solidFill>
              <a:srgbClr val="FF5C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6126479" y="2487168"/>
            <a:ext cx="2231136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FF5C78"/>
                </a:solidFill>
                <a:latin typeface="DejaVu Sans Mono"/>
              </a:rPr>
              <a:t>scripts/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126479" y="2862072"/>
            <a:ext cx="2231136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F2F9FA"/>
                </a:solidFill>
                <a:latin typeface="Noto Sans CJK SC"/>
              </a:rPr>
              <a:t>确定性执行器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126479" y="3291839"/>
            <a:ext cx="2231136" cy="10607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97B1B9"/>
                </a:solidFill>
                <a:latin typeface="Noto Sans CJK SC"/>
              </a:rPr>
              <a:t>单位、坐标、QC、异常与地图均由可测试脚本执行；核心流程零第三方依赖。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8659368" y="2331720"/>
            <a:ext cx="2615184" cy="2157984"/>
          </a:xfrm>
          <a:prstGeom prst="roundRect">
            <a:avLst/>
          </a:prstGeom>
          <a:solidFill>
            <a:srgbClr val="08242E">
              <a:alpha val="96000"/>
            </a:srgbClr>
          </a:solidFill>
          <a:ln w="12700">
            <a:solidFill>
              <a:srgbClr val="69F5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8823960" y="2487168"/>
            <a:ext cx="2286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69F5E6"/>
                </a:solidFill>
                <a:latin typeface="DejaVu Sans Mono"/>
              </a:rPr>
              <a:t>fixtures + tests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8823960" y="2862072"/>
            <a:ext cx="228600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F2F9FA"/>
                </a:solidFill>
                <a:latin typeface="Noto Sans CJK SC"/>
              </a:rPr>
              <a:t>复现与 uplift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8823960" y="3291839"/>
            <a:ext cx="2286000" cy="10607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97B1B9"/>
                </a:solidFill>
                <a:latin typeface="Noto Sans CJK SC"/>
              </a:rPr>
              <a:t>真实来源固定切片、哈希重放、失败注入与 OpenCode 有 / 无 Skill 对照评测。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3364992" y="5742432"/>
            <a:ext cx="1078992" cy="310896"/>
          </a:xfrm>
          <a:prstGeom prst="roundRect">
            <a:avLst/>
          </a:prstGeom>
          <a:solidFill>
            <a:srgbClr val="03141B">
              <a:alpha val="100000"/>
            </a:srgbClr>
          </a:solidFill>
          <a:ln w="8890">
            <a:solidFill>
              <a:srgbClr val="1A5B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3364992" y="5824728"/>
            <a:ext cx="1078992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97B1B9"/>
                </a:solidFill>
                <a:latin typeface="DejaVu Sans Mono"/>
              </a:rPr>
              <a:t>EarthChem ECL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4553712" y="5742432"/>
            <a:ext cx="960120" cy="310896"/>
          </a:xfrm>
          <a:prstGeom prst="roundRect">
            <a:avLst/>
          </a:prstGeom>
          <a:solidFill>
            <a:srgbClr val="03141B">
              <a:alpha val="100000"/>
            </a:srgbClr>
          </a:solidFill>
          <a:ln w="8890">
            <a:solidFill>
              <a:srgbClr val="1A5B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4553712" y="5824728"/>
            <a:ext cx="96012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97B1B9"/>
                </a:solidFill>
                <a:latin typeface="DejaVu Sans Mono"/>
              </a:rPr>
              <a:t>USGS AGDB2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5614416" y="5742432"/>
            <a:ext cx="566928" cy="310896"/>
          </a:xfrm>
          <a:prstGeom prst="roundRect">
            <a:avLst/>
          </a:prstGeom>
          <a:solidFill>
            <a:srgbClr val="03141B">
              <a:alpha val="100000"/>
            </a:srgbClr>
          </a:solidFill>
          <a:ln w="8890">
            <a:solidFill>
              <a:srgbClr val="1A5B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5614416" y="5824728"/>
            <a:ext cx="566928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97B1B9"/>
                </a:solidFill>
                <a:latin typeface="DejaVu Sans Mono"/>
              </a:rPr>
              <a:t>ODM2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6291072" y="5742432"/>
            <a:ext cx="1216152" cy="310896"/>
          </a:xfrm>
          <a:prstGeom prst="roundRect">
            <a:avLst/>
          </a:prstGeom>
          <a:solidFill>
            <a:srgbClr val="03141B">
              <a:alpha val="100000"/>
            </a:srgbClr>
          </a:solidFill>
          <a:ln w="8890">
            <a:solidFill>
              <a:srgbClr val="1A5B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6291072" y="5824728"/>
            <a:ext cx="1216152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97B1B9"/>
                </a:solidFill>
                <a:latin typeface="DejaVu Sans Mono"/>
              </a:rPr>
              <a:t>IGSN / DataCite</a:t>
            </a:r>
          </a:p>
        </p:txBody>
      </p:sp>
      <p:sp>
        <p:nvSpPr>
          <p:cNvPr id="50" name="Rounded Rectangle 49"/>
          <p:cNvSpPr/>
          <p:nvPr/>
        </p:nvSpPr>
        <p:spPr>
          <a:xfrm>
            <a:off x="7626096" y="5742432"/>
            <a:ext cx="1920240" cy="310896"/>
          </a:xfrm>
          <a:prstGeom prst="roundRect">
            <a:avLst/>
          </a:prstGeom>
          <a:solidFill>
            <a:srgbClr val="03141B">
              <a:alpha val="100000"/>
            </a:srgbClr>
          </a:solidFill>
          <a:ln w="8890">
            <a:solidFill>
              <a:srgbClr val="1A5B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7626096" y="5824728"/>
            <a:ext cx="192024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97B1B9"/>
                </a:solidFill>
                <a:latin typeface="DejaVu Sans Mono"/>
              </a:rPr>
              <a:t>字段 crosswalk · 非平台认证</a:t>
            </a:r>
          </a:p>
        </p:txBody>
      </p:sp>
      <p:cxnSp>
        <p:nvCxnSpPr>
          <p:cNvPr id="52" name="Connector 51"/>
          <p:cNvCxnSpPr/>
          <p:nvPr/>
        </p:nvCxnSpPr>
        <p:spPr>
          <a:xfrm>
            <a:off x="502920" y="6373368"/>
            <a:ext cx="10835640" cy="0"/>
          </a:xfrm>
          <a:prstGeom prst="line">
            <a:avLst/>
          </a:prstGeom>
          <a:ln w="10160">
            <a:solidFill>
              <a:srgbClr val="276C7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TextBox 52"/>
          <p:cNvSpPr txBox="1"/>
          <p:nvPr/>
        </p:nvSpPr>
        <p:spPr>
          <a:xfrm>
            <a:off x="502920" y="6455664"/>
            <a:ext cx="658368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97B1B9"/>
                </a:solidFill>
                <a:latin typeface="DejaVu Sans Mono"/>
              </a:rPr>
              <a:t>高自由度：意图与路由 · 低自由度：单位 / Schema / QC / hash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7132320" y="6455664"/>
            <a:ext cx="42062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97B1B9"/>
                </a:solidFill>
                <a:latin typeface="DejaVu Sans Mono"/>
              </a:rPr>
              <a:t>PUBLIC SUBSET · DETERMINISTIC CORE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global-overview-1920x108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3141B">
              <a:alpha val="37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1280160"/>
          </a:xfrm>
          <a:prstGeom prst="rect">
            <a:avLst/>
          </a:prstGeom>
          <a:solidFill>
            <a:srgbClr val="03141B">
              <a:alpha val="94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0" y="4663440"/>
            <a:ext cx="12191695" cy="2194560"/>
          </a:xfrm>
          <a:prstGeom prst="rect">
            <a:avLst/>
          </a:prstGeom>
          <a:solidFill>
            <a:srgbClr val="03141B">
              <a:alpha val="58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256032"/>
            <a:ext cx="80467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69F5E6"/>
                </a:solidFill>
                <a:latin typeface="DejaVu Sans Mono"/>
              </a:rPr>
              <a:t>02 · RECORD-LEVEL PROVENANCE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612648"/>
            <a:ext cx="11064240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200" b="1">
                <a:solidFill>
                  <a:srgbClr val="F2F9FA"/>
                </a:solidFill>
                <a:latin typeface="Noto Sans CJK SC"/>
              </a:rPr>
              <a:t>点一条记录，追到原始源行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58200" y="1261872"/>
            <a:ext cx="612648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69F5E6"/>
                </a:solidFill>
                <a:latin typeface="DejaVu Sans Mono"/>
              </a:rPr>
              <a:t>RECORD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16568" y="1261872"/>
            <a:ext cx="612648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97B1B9"/>
                </a:solidFill>
                <a:latin typeface="DejaVu Sans Mono"/>
              </a:rPr>
              <a:t>SOURCE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774936" y="1261872"/>
            <a:ext cx="612648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97B1B9"/>
                </a:solidFill>
                <a:latin typeface="DejaVu Sans Mono"/>
              </a:rPr>
              <a:t>METHOD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433304" y="1261872"/>
            <a:ext cx="612648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97B1B9"/>
                </a:solidFill>
                <a:latin typeface="DejaVu Sans Mono"/>
              </a:rPr>
              <a:t>QC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91672" y="1261872"/>
            <a:ext cx="612648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97B1B9"/>
                </a:solidFill>
                <a:latin typeface="DejaVu Sans Mono"/>
              </a:rPr>
              <a:t>HASH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66928" y="4005072"/>
            <a:ext cx="5166360" cy="1965960"/>
          </a:xfrm>
          <a:prstGeom prst="roundRect">
            <a:avLst/>
          </a:prstGeom>
          <a:solidFill>
            <a:srgbClr val="08242E">
              <a:alpha val="97000"/>
            </a:srgbClr>
          </a:solidFill>
          <a:ln w="12700">
            <a:solidFill>
              <a:srgbClr val="69F5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95528" y="4242816"/>
            <a:ext cx="4389120" cy="2103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69F5E6"/>
                </a:solidFill>
                <a:latin typeface="DejaVu Sans Mono"/>
              </a:rPr>
              <a:t>ONE RECORD · SIX EVIDENCE LAYERS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95528" y="4572000"/>
            <a:ext cx="1417320" cy="457200"/>
          </a:xfrm>
          <a:prstGeom prst="roundRect">
            <a:avLst/>
          </a:prstGeom>
          <a:solidFill>
            <a:srgbClr val="03141B">
              <a:alpha val="90000"/>
            </a:srgbClr>
          </a:solidFill>
          <a:ln w="8255">
            <a:solidFill>
              <a:srgbClr val="1C5A6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68680" y="4645152"/>
            <a:ext cx="1280160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80" b="1">
                <a:solidFill>
                  <a:srgbClr val="F2F9FA"/>
                </a:solidFill>
                <a:latin typeface="DejaVu Sans Mono"/>
              </a:rPr>
              <a:t>地图点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68680" y="4828032"/>
            <a:ext cx="128016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20" b="0">
                <a:solidFill>
                  <a:srgbClr val="97B1B9"/>
                </a:solidFill>
                <a:latin typeface="Noto Sans CJK SC"/>
              </a:rPr>
              <a:t>点击进入证据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212848" y="4709160"/>
            <a:ext cx="155448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>
                <a:solidFill>
                  <a:srgbClr val="69F5E6"/>
                </a:solidFill>
                <a:latin typeface="DejaVu Sans Mono"/>
              </a:rPr>
              <a:t>→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368296" y="4572000"/>
            <a:ext cx="1417320" cy="457200"/>
          </a:xfrm>
          <a:prstGeom prst="roundRect">
            <a:avLst/>
          </a:prstGeom>
          <a:solidFill>
            <a:srgbClr val="03141B">
              <a:alpha val="90000"/>
            </a:srgbClr>
          </a:solidFill>
          <a:ln w="8255">
            <a:solidFill>
              <a:srgbClr val="1C5A6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2441448" y="4645152"/>
            <a:ext cx="1280160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80" b="1">
                <a:solidFill>
                  <a:srgbClr val="F2F9FA"/>
                </a:solidFill>
                <a:latin typeface="DejaVu Sans Mono"/>
              </a:rPr>
              <a:t>record_id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441448" y="4828032"/>
            <a:ext cx="128016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20" b="0">
                <a:solidFill>
                  <a:srgbClr val="97B1B9"/>
                </a:solidFill>
                <a:latin typeface="Noto Sans CJK SC"/>
              </a:rPr>
              <a:t>canonical 主键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785615" y="4709160"/>
            <a:ext cx="155448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>
                <a:solidFill>
                  <a:srgbClr val="69F5E6"/>
                </a:solidFill>
                <a:latin typeface="DejaVu Sans Mono"/>
              </a:rPr>
              <a:t>→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3941063" y="4572000"/>
            <a:ext cx="1417320" cy="457200"/>
          </a:xfrm>
          <a:prstGeom prst="roundRect">
            <a:avLst/>
          </a:prstGeom>
          <a:solidFill>
            <a:srgbClr val="03141B">
              <a:alpha val="90000"/>
            </a:srgbClr>
          </a:solidFill>
          <a:ln w="8255">
            <a:solidFill>
              <a:srgbClr val="1C5A6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4014215" y="4645152"/>
            <a:ext cx="1280160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80" b="1">
                <a:solidFill>
                  <a:srgbClr val="F2F9FA"/>
                </a:solidFill>
                <a:latin typeface="DejaVu Sans Mono"/>
              </a:rPr>
              <a:t>原始测定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014215" y="4828032"/>
            <a:ext cx="128016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20" b="0">
                <a:solidFill>
                  <a:srgbClr val="97B1B9"/>
                </a:solidFill>
                <a:latin typeface="Noto Sans CJK SC"/>
              </a:rPr>
              <a:t>value / unit / qualifier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795528" y="5138928"/>
            <a:ext cx="1417320" cy="457200"/>
          </a:xfrm>
          <a:prstGeom prst="roundRect">
            <a:avLst/>
          </a:prstGeom>
          <a:solidFill>
            <a:srgbClr val="03141B">
              <a:alpha val="90000"/>
            </a:srgbClr>
          </a:solidFill>
          <a:ln w="8255">
            <a:solidFill>
              <a:srgbClr val="1C5A6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68680" y="5212080"/>
            <a:ext cx="1280160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80" b="1">
                <a:solidFill>
                  <a:srgbClr val="F2F9FA"/>
                </a:solidFill>
                <a:latin typeface="DejaVu Sans Mono"/>
              </a:rPr>
              <a:t>source_record_id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68680" y="5394960"/>
            <a:ext cx="128016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20" b="0">
                <a:solidFill>
                  <a:srgbClr val="97B1B9"/>
                </a:solidFill>
                <a:latin typeface="Noto Sans CJK SC"/>
              </a:rPr>
              <a:t>来源原生身份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212848" y="5276088"/>
            <a:ext cx="155448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>
                <a:solidFill>
                  <a:srgbClr val="69F5E6"/>
                </a:solidFill>
                <a:latin typeface="DejaVu Sans Mono"/>
              </a:rPr>
              <a:t>→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2368296" y="5138928"/>
            <a:ext cx="1417320" cy="457200"/>
          </a:xfrm>
          <a:prstGeom prst="roundRect">
            <a:avLst/>
          </a:prstGeom>
          <a:solidFill>
            <a:srgbClr val="03141B">
              <a:alpha val="90000"/>
            </a:srgbClr>
          </a:solidFill>
          <a:ln w="8255">
            <a:solidFill>
              <a:srgbClr val="1C5A6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2441448" y="5212080"/>
            <a:ext cx="1280160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80" b="1">
                <a:solidFill>
                  <a:srgbClr val="F2F9FA"/>
                </a:solidFill>
                <a:latin typeface="DejaVu Sans Mono"/>
              </a:rPr>
              <a:t>source_locator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441448" y="5394960"/>
            <a:ext cx="128016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20" b="0">
                <a:solidFill>
                  <a:srgbClr val="97B1B9"/>
                </a:solidFill>
                <a:latin typeface="Noto Sans CJK SC"/>
              </a:rPr>
              <a:t>DOI / URL + 表/行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785615" y="5276088"/>
            <a:ext cx="155448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>
                <a:solidFill>
                  <a:srgbClr val="69F5E6"/>
                </a:solidFill>
                <a:latin typeface="DejaVu Sans Mono"/>
              </a:rPr>
              <a:t>→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3941063" y="5138928"/>
            <a:ext cx="1417320" cy="457200"/>
          </a:xfrm>
          <a:prstGeom prst="roundRect">
            <a:avLst/>
          </a:prstGeom>
          <a:solidFill>
            <a:srgbClr val="03141B">
              <a:alpha val="90000"/>
            </a:srgbClr>
          </a:solidFill>
          <a:ln w="8255">
            <a:solidFill>
              <a:srgbClr val="1C5A6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4014215" y="5212080"/>
            <a:ext cx="1280160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80" b="1">
                <a:solidFill>
                  <a:srgbClr val="F2F9FA"/>
                </a:solidFill>
                <a:latin typeface="DejaVu Sans Mono"/>
              </a:rPr>
              <a:t>SHA-256 manifest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014215" y="5394960"/>
            <a:ext cx="128016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20" b="0">
                <a:solidFill>
                  <a:srgbClr val="97B1B9"/>
                </a:solidFill>
                <a:latin typeface="Noto Sans CJK SC"/>
              </a:rPr>
              <a:t>文件与运行哈希链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95528" y="5687568"/>
            <a:ext cx="466344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50" b="1">
                <a:solidFill>
                  <a:srgbClr val="F6C344"/>
                </a:solidFill>
                <a:latin typeface="Noto Sans CJK SC"/>
              </a:rPr>
              <a:t>原始值永不覆盖：</a:t>
            </a:r>
            <a:r>
              <a:rPr sz="950" b="0">
                <a:solidFill>
                  <a:srgbClr val="97B1B9"/>
                </a:solidFill>
                <a:latin typeface="Noto Sans CJK SC"/>
              </a:rPr>
              <a:t>canonical 值、转换因子、公式与 QC 另列保存。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5980176" y="4617720"/>
            <a:ext cx="5605272" cy="1353312"/>
          </a:xfrm>
          <a:prstGeom prst="roundRect">
            <a:avLst/>
          </a:prstGeom>
          <a:solidFill>
            <a:srgbClr val="03141B">
              <a:alpha val="94000"/>
            </a:srgbClr>
          </a:solidFill>
          <a:ln w="12700">
            <a:solidFill>
              <a:srgbClr val="F6C3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6236208" y="4892040"/>
            <a:ext cx="507492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F2F9FA"/>
                </a:solidFill>
                <a:latin typeface="Noto Sans CJK SC"/>
              </a:rPr>
              <a:t>geochemistry.csv 与 record_evidence.jsonl 逐记录绑定；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F2F9FA"/>
                </a:solidFill>
                <a:latin typeface="Noto Sans CJK SC"/>
              </a:rPr>
              <a:t>acquisition manifest 再绑定输入、sidecar 与输出哈希。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236208" y="5431536"/>
            <a:ext cx="507492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97B1B9"/>
                </a:solidFill>
                <a:latin typeface="Noto Sans CJK SC"/>
              </a:rPr>
              <a:t>追溯性证明链路一致，不自动证明测量真实、方法可比或异常成因。</a:t>
            </a:r>
          </a:p>
        </p:txBody>
      </p:sp>
      <p:cxnSp>
        <p:nvCxnSpPr>
          <p:cNvPr id="41" name="Connector 40"/>
          <p:cNvCxnSpPr/>
          <p:nvPr/>
        </p:nvCxnSpPr>
        <p:spPr>
          <a:xfrm>
            <a:off x="502920" y="6373368"/>
            <a:ext cx="10835640" cy="0"/>
          </a:xfrm>
          <a:prstGeom prst="line">
            <a:avLst/>
          </a:prstGeom>
          <a:ln w="10160">
            <a:solidFill>
              <a:srgbClr val="276C7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502920" y="6455664"/>
            <a:ext cx="658368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97B1B9"/>
                </a:solidFill>
                <a:latin typeface="DejaVu Sans Mono"/>
              </a:rPr>
              <a:t>MAP POINT → CANONICAL ROW → SOURCE ROW → MANIFEST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7132320" y="6455664"/>
            <a:ext cx="42062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97B1B9"/>
                </a:solidFill>
                <a:latin typeface="DejaVu Sans Mono"/>
              </a:rPr>
              <a:t>每个关键结论绑定来源定位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hina-anomaly-1920x108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3141B">
              <a:alpha val="39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1280160"/>
          </a:xfrm>
          <a:prstGeom prst="rect">
            <a:avLst/>
          </a:prstGeom>
          <a:solidFill>
            <a:srgbClr val="03141B">
              <a:alpha val="94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0" y="4663440"/>
            <a:ext cx="12191695" cy="2194560"/>
          </a:xfrm>
          <a:prstGeom prst="rect">
            <a:avLst/>
          </a:prstGeom>
          <a:solidFill>
            <a:srgbClr val="03141B">
              <a:alpha val="58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256032"/>
            <a:ext cx="80467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F6C344"/>
                </a:solidFill>
                <a:latin typeface="DejaVu Sans Mono"/>
              </a:rPr>
              <a:t>03 · PROFILE-DRIVEN RESEARCH VIEW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612648"/>
            <a:ext cx="11064240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900" b="1">
                <a:solidFill>
                  <a:srgbClr val="F2F9FA"/>
                </a:solidFill>
                <a:latin typeface="Noto Sans CJK SC"/>
              </a:rPr>
              <a:t>Profile 驱动，而不是手工修改网页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6928" y="3986784"/>
            <a:ext cx="5166360" cy="1965960"/>
          </a:xfrm>
          <a:prstGeom prst="roundRect">
            <a:avLst/>
          </a:prstGeom>
          <a:solidFill>
            <a:srgbClr val="08242E">
              <a:alpha val="97000"/>
            </a:srgbClr>
          </a:solidFill>
          <a:ln w="12700">
            <a:solidFill>
              <a:srgbClr val="F6C3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95528" y="4242816"/>
            <a:ext cx="438912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F6C344"/>
                </a:solidFill>
                <a:latin typeface="DejaVu Sans Mono"/>
              </a:rPr>
              <a:t>visualization_profile.json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95528" y="4608576"/>
            <a:ext cx="1078992" cy="1554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F6C344"/>
                </a:solidFill>
                <a:latin typeface="DejaVu Sans Mono"/>
              </a:rPr>
              <a:t>story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920240" y="4608576"/>
            <a:ext cx="3429000" cy="1554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>
                <a:solidFill>
                  <a:srgbClr val="F2F9FA"/>
                </a:solidFill>
                <a:latin typeface="Noto Sans CJK SC"/>
              </a:rPr>
              <a:t>用户要回答的科学问题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5528" y="4873752"/>
            <a:ext cx="1078992" cy="1554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F6C344"/>
                </a:solidFill>
                <a:latin typeface="DejaVu Sans Mono"/>
              </a:rPr>
              <a:t>spatial_scope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920240" y="4873752"/>
            <a:ext cx="3429000" cy="1554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>
                <a:solidFill>
                  <a:srgbClr val="F2F9FA"/>
                </a:solidFill>
                <a:latin typeface="Noto Sans CJK SC"/>
              </a:rPr>
              <a:t>global / regional + 固定边界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95528" y="5138928"/>
            <a:ext cx="1078992" cy="1554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F6C344"/>
                </a:solidFill>
                <a:latin typeface="DejaVu Sans Mono"/>
              </a:rPr>
              <a:t>filters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920240" y="5138928"/>
            <a:ext cx="3429000" cy="1554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>
                <a:solidFill>
                  <a:srgbClr val="F2F9FA"/>
                </a:solidFill>
                <a:latin typeface="Noto Sans CJK SC"/>
              </a:rPr>
              <a:t>元素、介质、样品类型、地质、方法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95528" y="5404104"/>
            <a:ext cx="1078992" cy="1554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F6C344"/>
                </a:solidFill>
                <a:latin typeface="DejaVu Sans Mono"/>
              </a:rPr>
              <a:t>comparison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920240" y="5404104"/>
            <a:ext cx="3429000" cy="1554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>
                <a:solidFill>
                  <a:srgbClr val="F2F9FA"/>
                </a:solidFill>
                <a:latin typeface="Noto Sans CJK SC"/>
              </a:rPr>
              <a:t>同一样品可比层内元素组合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5528" y="5669280"/>
            <a:ext cx="1078992" cy="1554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F6C344"/>
                </a:solidFill>
                <a:latin typeface="DejaVu Sans Mono"/>
              </a:rPr>
              <a:t>display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920240" y="5669280"/>
            <a:ext cx="3429000" cy="1554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>
                <a:solidFill>
                  <a:srgbClr val="F2F9FA"/>
                </a:solidFill>
                <a:latin typeface="Noto Sans CJK SC"/>
              </a:rPr>
              <a:t>分布、密度、异常候选显示策略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455664" y="2240280"/>
            <a:ext cx="1426464" cy="320040"/>
          </a:xfrm>
          <a:prstGeom prst="roundRect">
            <a:avLst/>
          </a:prstGeom>
          <a:solidFill>
            <a:srgbClr val="03141B">
              <a:alpha val="94000"/>
            </a:srgbClr>
          </a:solidFill>
          <a:ln w="8255">
            <a:solidFill>
              <a:srgbClr val="745D2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55664" y="2327148"/>
            <a:ext cx="1426464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F2F9FA"/>
                </a:solidFill>
                <a:latin typeface="DejaVu Sans Mono"/>
              </a:rPr>
              <a:t>overview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028431" y="2240280"/>
            <a:ext cx="1426464" cy="320040"/>
          </a:xfrm>
          <a:prstGeom prst="roundRect">
            <a:avLst/>
          </a:prstGeom>
          <a:solidFill>
            <a:srgbClr val="03141B">
              <a:alpha val="94000"/>
            </a:srgbClr>
          </a:solidFill>
          <a:ln w="8255">
            <a:solidFill>
              <a:srgbClr val="745D2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028431" y="2327148"/>
            <a:ext cx="1426464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F2F9FA"/>
                </a:solidFill>
                <a:latin typeface="DejaVu Sans Mono"/>
              </a:rPr>
              <a:t>coverage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9601200" y="2240280"/>
            <a:ext cx="1426464" cy="320040"/>
          </a:xfrm>
          <a:prstGeom prst="roundRect">
            <a:avLst/>
          </a:prstGeom>
          <a:solidFill>
            <a:srgbClr val="03141B">
              <a:alpha val="94000"/>
            </a:srgbClr>
          </a:solidFill>
          <a:ln w="8255">
            <a:solidFill>
              <a:srgbClr val="745D2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9601200" y="2327148"/>
            <a:ext cx="1426464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F2F9FA"/>
                </a:solidFill>
                <a:latin typeface="DejaVu Sans Mono"/>
              </a:rPr>
              <a:t>anomaly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455664" y="2670048"/>
            <a:ext cx="1426464" cy="320040"/>
          </a:xfrm>
          <a:prstGeom prst="roundRect">
            <a:avLst/>
          </a:prstGeom>
          <a:solidFill>
            <a:srgbClr val="03141B">
              <a:alpha val="94000"/>
            </a:srgbClr>
          </a:solidFill>
          <a:ln w="8255">
            <a:solidFill>
              <a:srgbClr val="745D2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55664" y="2756916"/>
            <a:ext cx="1426464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F2F9FA"/>
                </a:solidFill>
                <a:latin typeface="DejaVu Sans Mono"/>
              </a:rPr>
              <a:t>comparison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8028431" y="2670048"/>
            <a:ext cx="1426464" cy="320040"/>
          </a:xfrm>
          <a:prstGeom prst="roundRect">
            <a:avLst/>
          </a:prstGeom>
          <a:solidFill>
            <a:srgbClr val="03141B">
              <a:alpha val="94000"/>
            </a:srgbClr>
          </a:solidFill>
          <a:ln w="8255">
            <a:solidFill>
              <a:srgbClr val="745D2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8028431" y="2756916"/>
            <a:ext cx="1426464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F2F9FA"/>
                </a:solidFill>
                <a:latin typeface="DejaVu Sans Mono"/>
              </a:rPr>
              <a:t>database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9601200" y="2670048"/>
            <a:ext cx="1426464" cy="320040"/>
          </a:xfrm>
          <a:prstGeom prst="roundRect">
            <a:avLst/>
          </a:prstGeom>
          <a:solidFill>
            <a:srgbClr val="03141B">
              <a:alpha val="94000"/>
            </a:srgbClr>
          </a:solidFill>
          <a:ln w="8255">
            <a:solidFill>
              <a:srgbClr val="745D2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9601200" y="2756916"/>
            <a:ext cx="1426464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F2F9FA"/>
                </a:solidFill>
                <a:latin typeface="DejaVu Sans Mono"/>
              </a:rPr>
              <a:t>evidence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5980176" y="4617720"/>
            <a:ext cx="5605272" cy="1353312"/>
          </a:xfrm>
          <a:prstGeom prst="roundRect">
            <a:avLst/>
          </a:prstGeom>
          <a:solidFill>
            <a:srgbClr val="03141B">
              <a:alpha val="94000"/>
            </a:srgbClr>
          </a:solidFill>
          <a:ln w="12700">
            <a:solidFill>
              <a:srgbClr val="F6C3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236208" y="4864608"/>
            <a:ext cx="507492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F2F9FA"/>
                </a:solidFill>
                <a:latin typeface="Noto Sans CJK SC"/>
              </a:rPr>
              <a:t>用户问题 → profile → 确定性渲染 → 独立验证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236208" y="5239512"/>
            <a:ext cx="507492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97B1B9"/>
                </a:solidFill>
                <a:latin typeface="Noto Sans CJK SC"/>
              </a:rPr>
              <a:t>输入 hash、profile hash 与输出 hash 共同锁定结果。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97B1B9"/>
                </a:solidFill>
                <a:latin typeface="Noto Sans CJK SC"/>
              </a:rPr>
              <a:t>D3 只消费 D1/D2 结论，不重算单位、QC、置信度或异常方向。</a:t>
            </a:r>
          </a:p>
        </p:txBody>
      </p:sp>
      <p:cxnSp>
        <p:nvCxnSpPr>
          <p:cNvPr id="35" name="Connector 34"/>
          <p:cNvCxnSpPr/>
          <p:nvPr/>
        </p:nvCxnSpPr>
        <p:spPr>
          <a:xfrm>
            <a:off x="502920" y="6373368"/>
            <a:ext cx="10835640" cy="0"/>
          </a:xfrm>
          <a:prstGeom prst="line">
            <a:avLst/>
          </a:prstGeom>
          <a:ln w="10160">
            <a:solidFill>
              <a:srgbClr val="276C7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502920" y="6455664"/>
            <a:ext cx="658368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97B1B9"/>
                </a:solidFill>
                <a:latin typeface="DejaVu Sans Mono"/>
              </a:rPr>
              <a:t>探索状态导出 profile 后才成为可复现研究产物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132320" y="6455664"/>
            <a:ext cx="42062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97B1B9"/>
                </a:solidFill>
                <a:latin typeface="DejaVu Sans Mono"/>
              </a:rPr>
              <a:t>GLOBAL / REGIONAL · ELEMENT / GEOLOGY / SAMPLE TYPE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3141B">
              <a:alpha val="10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" name="Connector 2"/>
          <p:cNvCxnSpPr/>
          <p:nvPr/>
        </p:nvCxnSpPr>
        <p:spPr>
          <a:xfrm>
            <a:off x="1527048" y="0"/>
            <a:ext cx="0" cy="6858000"/>
          </a:xfrm>
          <a:prstGeom prst="line">
            <a:avLst/>
          </a:prstGeom>
          <a:ln w="6985">
            <a:solidFill>
              <a:srgbClr val="193B4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054096" y="0"/>
            <a:ext cx="0" cy="6858000"/>
          </a:xfrm>
          <a:prstGeom prst="line">
            <a:avLst/>
          </a:prstGeom>
          <a:ln w="6985">
            <a:solidFill>
              <a:srgbClr val="193B4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4581144" y="0"/>
            <a:ext cx="0" cy="6858000"/>
          </a:xfrm>
          <a:prstGeom prst="line">
            <a:avLst/>
          </a:prstGeom>
          <a:ln w="6985">
            <a:solidFill>
              <a:srgbClr val="193B4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6108192" y="0"/>
            <a:ext cx="0" cy="6858000"/>
          </a:xfrm>
          <a:prstGeom prst="line">
            <a:avLst/>
          </a:prstGeom>
          <a:ln w="6985">
            <a:solidFill>
              <a:srgbClr val="193B4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7635240" y="0"/>
            <a:ext cx="0" cy="6858000"/>
          </a:xfrm>
          <a:prstGeom prst="line">
            <a:avLst/>
          </a:prstGeom>
          <a:ln w="6985">
            <a:solidFill>
              <a:srgbClr val="193B4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9162288" y="0"/>
            <a:ext cx="0" cy="6858000"/>
          </a:xfrm>
          <a:prstGeom prst="line">
            <a:avLst/>
          </a:prstGeom>
          <a:ln w="6985">
            <a:solidFill>
              <a:srgbClr val="193B4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10689336" y="0"/>
            <a:ext cx="0" cy="6858000"/>
          </a:xfrm>
          <a:prstGeom prst="line">
            <a:avLst/>
          </a:prstGeom>
          <a:ln w="6985">
            <a:solidFill>
              <a:srgbClr val="193B4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0" y="1143000"/>
            <a:ext cx="12191695" cy="0"/>
          </a:xfrm>
          <a:prstGeom prst="line">
            <a:avLst/>
          </a:prstGeom>
          <a:ln w="6985">
            <a:solidFill>
              <a:srgbClr val="193B4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0" y="2286000"/>
            <a:ext cx="12191695" cy="0"/>
          </a:xfrm>
          <a:prstGeom prst="line">
            <a:avLst/>
          </a:prstGeom>
          <a:ln w="6985">
            <a:solidFill>
              <a:srgbClr val="193B4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0" y="3429000"/>
            <a:ext cx="12191695" cy="0"/>
          </a:xfrm>
          <a:prstGeom prst="line">
            <a:avLst/>
          </a:prstGeom>
          <a:ln w="6985">
            <a:solidFill>
              <a:srgbClr val="193B4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0" y="4572000"/>
            <a:ext cx="12191695" cy="0"/>
          </a:xfrm>
          <a:prstGeom prst="line">
            <a:avLst/>
          </a:prstGeom>
          <a:ln w="6985">
            <a:solidFill>
              <a:srgbClr val="193B4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0" y="5715000"/>
            <a:ext cx="12191695" cy="0"/>
          </a:xfrm>
          <a:prstGeom prst="line">
            <a:avLst/>
          </a:prstGeom>
          <a:ln w="6985">
            <a:solidFill>
              <a:srgbClr val="193B4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Oval 14"/>
          <p:cNvSpPr/>
          <p:nvPr/>
        </p:nvSpPr>
        <p:spPr>
          <a:xfrm>
            <a:off x="5135270" y="2468880"/>
            <a:ext cx="1920240" cy="1920240"/>
          </a:xfrm>
          <a:prstGeom prst="ellipse">
            <a:avLst/>
          </a:prstGeom>
          <a:noFill/>
          <a:ln w="8255">
            <a:solidFill>
              <a:srgbClr val="193B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4540910" y="1874519"/>
            <a:ext cx="3108960" cy="3108960"/>
          </a:xfrm>
          <a:prstGeom prst="ellipse">
            <a:avLst/>
          </a:prstGeom>
          <a:noFill/>
          <a:ln w="8255">
            <a:solidFill>
              <a:srgbClr val="193B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3900830" y="1234440"/>
            <a:ext cx="4389120" cy="4389120"/>
          </a:xfrm>
          <a:prstGeom prst="ellipse">
            <a:avLst/>
          </a:prstGeom>
          <a:noFill/>
          <a:ln w="8255">
            <a:solidFill>
              <a:srgbClr val="193B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3260750" y="594359"/>
            <a:ext cx="5669280" cy="5669280"/>
          </a:xfrm>
          <a:prstGeom prst="ellipse">
            <a:avLst/>
          </a:prstGeom>
          <a:noFill/>
          <a:ln w="8255">
            <a:solidFill>
              <a:srgbClr val="193B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02920" y="256032"/>
            <a:ext cx="80467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69F5E6"/>
                </a:solidFill>
                <a:latin typeface="DejaVu Sans Mono"/>
              </a:rPr>
              <a:t>05 · AUDITABLE ITERATION LOOP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66928" y="612648"/>
            <a:ext cx="11064240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300" b="1">
                <a:solidFill>
                  <a:srgbClr val="F2F9FA"/>
                </a:solidFill>
                <a:latin typeface="Noto Sans CJK SC"/>
              </a:rPr>
              <a:t>可审计 loop：修复证据，不修改历史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66928" y="2084831"/>
            <a:ext cx="2139696" cy="1133856"/>
          </a:xfrm>
          <a:prstGeom prst="roundRect">
            <a:avLst/>
          </a:prstGeom>
          <a:solidFill>
            <a:srgbClr val="03141B">
              <a:alpha val="97000"/>
            </a:srgbClr>
          </a:solidFill>
          <a:ln w="13970">
            <a:solidFill>
              <a:srgbClr val="69F5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66928" y="2249424"/>
            <a:ext cx="2139696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69F5E6"/>
                </a:solidFill>
                <a:latin typeface="DejaVu Sans Mono"/>
              </a:rPr>
              <a:t>VALIDATE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58368" y="2615184"/>
            <a:ext cx="1956815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F2F9FA"/>
                </a:solidFill>
                <a:latin typeface="Noto Sans CJK SC"/>
              </a:rPr>
              <a:t>验证十五项产物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58368" y="2944368"/>
            <a:ext cx="1956815" cy="1554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>
                <a:solidFill>
                  <a:srgbClr val="97B1B9"/>
                </a:solidFill>
                <a:latin typeface="DejaVu Sans Mono"/>
              </a:rPr>
              <a:t>Schema · hash · 科学边界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807208" y="2496312"/>
            <a:ext cx="5029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900" b="1">
                <a:solidFill>
                  <a:srgbClr val="F6C344"/>
                </a:solidFill>
                <a:latin typeface="DejaVu Sans Mono"/>
              </a:rPr>
              <a:t>→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3538728" y="2084831"/>
            <a:ext cx="2139696" cy="1133856"/>
          </a:xfrm>
          <a:prstGeom prst="roundRect">
            <a:avLst/>
          </a:prstGeom>
          <a:solidFill>
            <a:srgbClr val="03141B">
              <a:alpha val="97000"/>
            </a:srgbClr>
          </a:solidFill>
          <a:ln w="13970">
            <a:solidFill>
              <a:srgbClr val="F6C3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3538728" y="2249424"/>
            <a:ext cx="2139696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F6C344"/>
                </a:solidFill>
                <a:latin typeface="DejaVu Sans Mono"/>
              </a:rPr>
              <a:t>BACKLOG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630168" y="2615184"/>
            <a:ext cx="1956815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F2F9FA"/>
                </a:solidFill>
                <a:latin typeface="Noto Sans CJK SC"/>
              </a:rPr>
              <a:t>生成迭代清单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630168" y="2944368"/>
            <a:ext cx="1956815" cy="1554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>
                <a:solidFill>
                  <a:srgbClr val="97B1B9"/>
                </a:solidFill>
                <a:latin typeface="DejaVu Sans Mono"/>
              </a:rPr>
              <a:t>item_id · owner · issue_code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779008" y="2496312"/>
            <a:ext cx="5029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900" b="1">
                <a:solidFill>
                  <a:srgbClr val="F6C344"/>
                </a:solidFill>
                <a:latin typeface="DejaVu Sans Mono"/>
              </a:rPr>
              <a:t>→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510528" y="2084831"/>
            <a:ext cx="2139696" cy="1133856"/>
          </a:xfrm>
          <a:prstGeom prst="roundRect">
            <a:avLst/>
          </a:prstGeom>
          <a:solidFill>
            <a:srgbClr val="03141B">
              <a:alpha val="97000"/>
            </a:srgbClr>
          </a:solidFill>
          <a:ln w="13970">
            <a:solidFill>
              <a:srgbClr val="FF5C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510528" y="2249424"/>
            <a:ext cx="2139696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FF5C78"/>
                </a:solidFill>
                <a:latin typeface="DejaVu Sans Mono"/>
              </a:rPr>
              <a:t>ROUTE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601968" y="2615184"/>
            <a:ext cx="1956815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F2F9FA"/>
                </a:solidFill>
                <a:latin typeface="Noto Sans CJK SC"/>
              </a:rPr>
              <a:t>路由 D1 / D2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601968" y="2944368"/>
            <a:ext cx="1956815" cy="1554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>
                <a:solidFill>
                  <a:srgbClr val="97B1B9"/>
                </a:solidFill>
                <a:latin typeface="DejaVu Sans Mono"/>
              </a:rPr>
              <a:t>补来源证据或确定性规则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750808" y="2496312"/>
            <a:ext cx="5029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900" b="1">
                <a:solidFill>
                  <a:srgbClr val="F6C344"/>
                </a:solidFill>
                <a:latin typeface="DejaVu Sans Mono"/>
              </a:rPr>
              <a:t>→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9482328" y="2084831"/>
            <a:ext cx="2139696" cy="1133856"/>
          </a:xfrm>
          <a:prstGeom prst="roundRect">
            <a:avLst/>
          </a:prstGeom>
          <a:solidFill>
            <a:srgbClr val="03141B">
              <a:alpha val="97000"/>
            </a:srgbClr>
          </a:solidFill>
          <a:ln w="13970">
            <a:solidFill>
              <a:srgbClr val="69F5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9482328" y="2249424"/>
            <a:ext cx="2139696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69F5E6"/>
                </a:solidFill>
                <a:latin typeface="DejaVu Sans Mono"/>
              </a:rPr>
              <a:t>RERUN + DIFF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9573767" y="2615184"/>
            <a:ext cx="1956815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F2F9FA"/>
                </a:solidFill>
                <a:latin typeface="Noto Sans CJK SC"/>
              </a:rPr>
              <a:t>重新运行并比较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9573767" y="2944368"/>
            <a:ext cx="1956815" cy="1554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>
                <a:solidFill>
                  <a:srgbClr val="97B1B9"/>
                </a:solidFill>
                <a:latin typeface="DejaVu Sans Mono"/>
              </a:rPr>
              <a:t>问题不下降则停止</a:t>
            </a:r>
          </a:p>
        </p:txBody>
      </p:sp>
      <p:cxnSp>
        <p:nvCxnSpPr>
          <p:cNvPr id="40" name="Connector 39"/>
          <p:cNvCxnSpPr/>
          <p:nvPr/>
        </p:nvCxnSpPr>
        <p:spPr>
          <a:xfrm>
            <a:off x="10552176" y="3456432"/>
            <a:ext cx="0" cy="365759"/>
          </a:xfrm>
          <a:prstGeom prst="line">
            <a:avLst/>
          </a:prstGeom>
          <a:ln w="10160">
            <a:solidFill>
              <a:srgbClr val="2D868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Connector 40"/>
          <p:cNvCxnSpPr/>
          <p:nvPr/>
        </p:nvCxnSpPr>
        <p:spPr>
          <a:xfrm flipH="1">
            <a:off x="1627632" y="3822191"/>
            <a:ext cx="8924544" cy="0"/>
          </a:xfrm>
          <a:prstGeom prst="line">
            <a:avLst/>
          </a:prstGeom>
          <a:ln w="10160">
            <a:solidFill>
              <a:srgbClr val="2D868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Connector 41"/>
          <p:cNvCxnSpPr/>
          <p:nvPr/>
        </p:nvCxnSpPr>
        <p:spPr>
          <a:xfrm flipV="1">
            <a:off x="1627632" y="3456432"/>
            <a:ext cx="0" cy="365759"/>
          </a:xfrm>
          <a:prstGeom prst="line">
            <a:avLst/>
          </a:prstGeom>
          <a:ln w="10160">
            <a:solidFill>
              <a:srgbClr val="2D868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Rectangle 42"/>
          <p:cNvSpPr/>
          <p:nvPr/>
        </p:nvSpPr>
        <p:spPr>
          <a:xfrm>
            <a:off x="4873752" y="3675887"/>
            <a:ext cx="2468880" cy="274320"/>
          </a:xfrm>
          <a:prstGeom prst="rect">
            <a:avLst/>
          </a:prstGeom>
          <a:solidFill>
            <a:srgbClr val="03141B">
              <a:alpha val="10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4873752" y="3749039"/>
            <a:ext cx="246888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69F5E6"/>
                </a:solidFill>
                <a:latin typeface="DejaVu Sans Mono"/>
              </a:rPr>
              <a:t>重新运行并比较 · 最多 2 轮</a:t>
            </a:r>
          </a:p>
        </p:txBody>
      </p:sp>
      <p:cxnSp>
        <p:nvCxnSpPr>
          <p:cNvPr id="45" name="Connector 44"/>
          <p:cNvCxnSpPr/>
          <p:nvPr/>
        </p:nvCxnSpPr>
        <p:spPr>
          <a:xfrm>
            <a:off x="566928" y="4626864"/>
            <a:ext cx="3383280" cy="0"/>
          </a:xfrm>
          <a:prstGeom prst="line">
            <a:avLst/>
          </a:prstGeom>
          <a:ln w="17780">
            <a:solidFill>
              <a:srgbClr val="69F5E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566928" y="4782312"/>
            <a:ext cx="338328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69F5E6"/>
                </a:solidFill>
                <a:latin typeface="DejaVu Sans Mono"/>
              </a:rPr>
              <a:t>action_required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66928" y="5102352"/>
            <a:ext cx="3383280" cy="53035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>
                <a:solidFill>
                  <a:srgbClr val="97B1B9"/>
                </a:solidFill>
                <a:latin typeface="Noto Sans CJK SC"/>
              </a:rPr>
              <a:t>来源证据、字段映射或确定性处理可修复；分组后自动路由。</a:t>
            </a:r>
          </a:p>
        </p:txBody>
      </p:sp>
      <p:cxnSp>
        <p:nvCxnSpPr>
          <p:cNvPr id="48" name="Connector 47"/>
          <p:cNvCxnSpPr/>
          <p:nvPr/>
        </p:nvCxnSpPr>
        <p:spPr>
          <a:xfrm>
            <a:off x="4343400" y="4626864"/>
            <a:ext cx="3383279" cy="0"/>
          </a:xfrm>
          <a:prstGeom prst="line">
            <a:avLst/>
          </a:prstGeom>
          <a:ln w="17780">
            <a:solidFill>
              <a:srgbClr val="F6C34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4343400" y="4782312"/>
            <a:ext cx="338328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F6C344"/>
                </a:solidFill>
                <a:latin typeface="DejaVu Sans Mono"/>
              </a:rPr>
              <a:t>review_required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4343400" y="5102352"/>
            <a:ext cx="3383280" cy="53035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>
                <a:solidFill>
                  <a:srgbClr val="97B1B9"/>
                </a:solidFill>
                <a:latin typeface="Noto Sans CJK SC"/>
              </a:rPr>
              <a:t>CRS、方法语义或映射需要专家判断；暂停自动修改。</a:t>
            </a:r>
          </a:p>
        </p:txBody>
      </p:sp>
      <p:cxnSp>
        <p:nvCxnSpPr>
          <p:cNvPr id="51" name="Connector 50"/>
          <p:cNvCxnSpPr/>
          <p:nvPr/>
        </p:nvCxnSpPr>
        <p:spPr>
          <a:xfrm>
            <a:off x="8119871" y="4626864"/>
            <a:ext cx="3383280" cy="0"/>
          </a:xfrm>
          <a:prstGeom prst="line">
            <a:avLst/>
          </a:prstGeom>
          <a:ln w="17780">
            <a:solidFill>
              <a:srgbClr val="FF5C7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8119871" y="4782312"/>
            <a:ext cx="338328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FF5C78"/>
                </a:solidFill>
                <a:latin typeface="DejaVu Sans Mono"/>
              </a:rPr>
              <a:t>scientific_limit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8119871" y="5102352"/>
            <a:ext cx="3383280" cy="53035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>
                <a:solidFill>
                  <a:srgbClr val="97B1B9"/>
                </a:solidFill>
                <a:latin typeface="Noto Sans CJK SC"/>
              </a:rPr>
              <a:t>删失或背景不足是真实科学限制，不得通过猜值“修复”。</a:t>
            </a:r>
          </a:p>
        </p:txBody>
      </p:sp>
      <p:cxnSp>
        <p:nvCxnSpPr>
          <p:cNvPr id="54" name="Connector 53"/>
          <p:cNvCxnSpPr/>
          <p:nvPr/>
        </p:nvCxnSpPr>
        <p:spPr>
          <a:xfrm>
            <a:off x="502920" y="6373368"/>
            <a:ext cx="10835640" cy="0"/>
          </a:xfrm>
          <a:prstGeom prst="line">
            <a:avLst/>
          </a:prstGeom>
          <a:ln w="10160">
            <a:solidFill>
              <a:srgbClr val="276C7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TextBox 54"/>
          <p:cNvSpPr txBox="1"/>
          <p:nvPr/>
        </p:nvSpPr>
        <p:spPr>
          <a:xfrm>
            <a:off x="502920" y="6455664"/>
            <a:ext cx="658368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97B1B9"/>
                </a:solidFill>
                <a:latin typeface="DejaVu Sans Mono"/>
              </a:rPr>
              <a:t>canonical 数据与原始证据不可变 · 修复生成新运行，不覆盖历史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7132320" y="6455664"/>
            <a:ext cx="42062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97B1B9"/>
                </a:solidFill>
                <a:latin typeface="DejaVu Sans Mono"/>
              </a:rPr>
              <a:t>重复阻塞 → needs_human_review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3141B">
              <a:alpha val="10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" name="Connector 2"/>
          <p:cNvCxnSpPr/>
          <p:nvPr/>
        </p:nvCxnSpPr>
        <p:spPr>
          <a:xfrm>
            <a:off x="1527048" y="0"/>
            <a:ext cx="0" cy="6858000"/>
          </a:xfrm>
          <a:prstGeom prst="line">
            <a:avLst/>
          </a:prstGeom>
          <a:ln w="6985">
            <a:solidFill>
              <a:srgbClr val="193B4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054096" y="0"/>
            <a:ext cx="0" cy="6858000"/>
          </a:xfrm>
          <a:prstGeom prst="line">
            <a:avLst/>
          </a:prstGeom>
          <a:ln w="6985">
            <a:solidFill>
              <a:srgbClr val="193B4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4581144" y="0"/>
            <a:ext cx="0" cy="6858000"/>
          </a:xfrm>
          <a:prstGeom prst="line">
            <a:avLst/>
          </a:prstGeom>
          <a:ln w="6985">
            <a:solidFill>
              <a:srgbClr val="193B4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6108192" y="0"/>
            <a:ext cx="0" cy="6858000"/>
          </a:xfrm>
          <a:prstGeom prst="line">
            <a:avLst/>
          </a:prstGeom>
          <a:ln w="6985">
            <a:solidFill>
              <a:srgbClr val="193B4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7635240" y="0"/>
            <a:ext cx="0" cy="6858000"/>
          </a:xfrm>
          <a:prstGeom prst="line">
            <a:avLst/>
          </a:prstGeom>
          <a:ln w="6985">
            <a:solidFill>
              <a:srgbClr val="193B4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9162288" y="0"/>
            <a:ext cx="0" cy="6858000"/>
          </a:xfrm>
          <a:prstGeom prst="line">
            <a:avLst/>
          </a:prstGeom>
          <a:ln w="6985">
            <a:solidFill>
              <a:srgbClr val="193B4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10689336" y="0"/>
            <a:ext cx="0" cy="6858000"/>
          </a:xfrm>
          <a:prstGeom prst="line">
            <a:avLst/>
          </a:prstGeom>
          <a:ln w="6985">
            <a:solidFill>
              <a:srgbClr val="193B4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0" y="1143000"/>
            <a:ext cx="12191695" cy="0"/>
          </a:xfrm>
          <a:prstGeom prst="line">
            <a:avLst/>
          </a:prstGeom>
          <a:ln w="6985">
            <a:solidFill>
              <a:srgbClr val="193B4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0" y="2286000"/>
            <a:ext cx="12191695" cy="0"/>
          </a:xfrm>
          <a:prstGeom prst="line">
            <a:avLst/>
          </a:prstGeom>
          <a:ln w="6985">
            <a:solidFill>
              <a:srgbClr val="193B4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0" y="3429000"/>
            <a:ext cx="12191695" cy="0"/>
          </a:xfrm>
          <a:prstGeom prst="line">
            <a:avLst/>
          </a:prstGeom>
          <a:ln w="6985">
            <a:solidFill>
              <a:srgbClr val="193B4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0" y="4572000"/>
            <a:ext cx="12191695" cy="0"/>
          </a:xfrm>
          <a:prstGeom prst="line">
            <a:avLst/>
          </a:prstGeom>
          <a:ln w="6985">
            <a:solidFill>
              <a:srgbClr val="193B4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0" y="5715000"/>
            <a:ext cx="12191695" cy="0"/>
          </a:xfrm>
          <a:prstGeom prst="line">
            <a:avLst/>
          </a:prstGeom>
          <a:ln w="6985">
            <a:solidFill>
              <a:srgbClr val="193B4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Oval 14"/>
          <p:cNvSpPr/>
          <p:nvPr/>
        </p:nvSpPr>
        <p:spPr>
          <a:xfrm>
            <a:off x="5135270" y="2468880"/>
            <a:ext cx="1920240" cy="1920240"/>
          </a:xfrm>
          <a:prstGeom prst="ellipse">
            <a:avLst/>
          </a:prstGeom>
          <a:noFill/>
          <a:ln w="8255">
            <a:solidFill>
              <a:srgbClr val="193B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4540910" y="1874519"/>
            <a:ext cx="3108960" cy="3108960"/>
          </a:xfrm>
          <a:prstGeom prst="ellipse">
            <a:avLst/>
          </a:prstGeom>
          <a:noFill/>
          <a:ln w="8255">
            <a:solidFill>
              <a:srgbClr val="193B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3900830" y="1234440"/>
            <a:ext cx="4389120" cy="4389120"/>
          </a:xfrm>
          <a:prstGeom prst="ellipse">
            <a:avLst/>
          </a:prstGeom>
          <a:noFill/>
          <a:ln w="8255">
            <a:solidFill>
              <a:srgbClr val="193B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3260750" y="594359"/>
            <a:ext cx="5669280" cy="5669280"/>
          </a:xfrm>
          <a:prstGeom prst="ellipse">
            <a:avLst/>
          </a:prstGeom>
          <a:noFill/>
          <a:ln w="8255">
            <a:solidFill>
              <a:srgbClr val="193B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02920" y="256032"/>
            <a:ext cx="80467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69F5E6"/>
                </a:solidFill>
                <a:latin typeface="DejaVu Sans Mono"/>
              </a:rPr>
              <a:t>06 · REQUIRED OUTPUTS / FINAL DELIVERABLE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66928" y="612648"/>
            <a:ext cx="11064240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100" b="1">
                <a:solidFill>
                  <a:srgbClr val="F2F9FA"/>
                </a:solidFill>
                <a:latin typeface="Noto Sans CJK SC"/>
              </a:rPr>
              <a:t>一个 Skill，统一交付赛题五项输出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056632" y="2240280"/>
            <a:ext cx="2057400" cy="2057400"/>
          </a:xfrm>
          <a:prstGeom prst="roundRect">
            <a:avLst/>
          </a:prstGeom>
          <a:solidFill>
            <a:srgbClr val="03141B">
              <a:alpha val="100000"/>
            </a:srgbClr>
          </a:solidFill>
          <a:ln w="25400">
            <a:solidFill>
              <a:srgbClr val="69F5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056632" y="2505456"/>
            <a:ext cx="20574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>
                <a:solidFill>
                  <a:srgbClr val="69F5E6"/>
                </a:solidFill>
                <a:latin typeface="DejaVu Sans Mono"/>
              </a:rPr>
              <a:t>◎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056632" y="3072384"/>
            <a:ext cx="2057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800" b="1">
                <a:solidFill>
                  <a:srgbClr val="F2F9FA"/>
                </a:solidFill>
                <a:latin typeface="DejaVu Sans Mono"/>
              </a:rPr>
              <a:t>1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056632" y="3584448"/>
            <a:ext cx="2057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97B1B9"/>
                </a:solidFill>
                <a:latin typeface="DejaVu Sans Mono"/>
              </a:rPr>
              <a:t>REUSABLE SKILL</a:t>
            </a:r>
          </a:p>
        </p:txBody>
      </p:sp>
      <p:sp>
        <p:nvSpPr>
          <p:cNvPr id="25" name="Oval 24"/>
          <p:cNvSpPr/>
          <p:nvPr/>
        </p:nvSpPr>
        <p:spPr>
          <a:xfrm>
            <a:off x="1078992" y="1828800"/>
            <a:ext cx="621792" cy="621792"/>
          </a:xfrm>
          <a:prstGeom prst="ellipse">
            <a:avLst/>
          </a:prstGeom>
          <a:solidFill>
            <a:srgbClr val="03141B"/>
          </a:solidFill>
          <a:ln w="15240">
            <a:solidFill>
              <a:srgbClr val="69F5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078992" y="2029968"/>
            <a:ext cx="621792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69F5E6"/>
                </a:solidFill>
                <a:latin typeface="DejaVu Sans Mono"/>
              </a:rPr>
              <a:t>MAP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856231" y="1938528"/>
            <a:ext cx="210312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F2F9FA"/>
                </a:solidFill>
                <a:latin typeface="Noto Sans CJK SC"/>
              </a:rPr>
              <a:t>可交互元素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F2F9FA"/>
                </a:solidFill>
                <a:latin typeface="Noto Sans CJK SC"/>
              </a:rPr>
              <a:t>分布地图</a:t>
            </a:r>
          </a:p>
        </p:txBody>
      </p:sp>
      <p:cxnSp>
        <p:nvCxnSpPr>
          <p:cNvPr id="28" name="Connector 27"/>
          <p:cNvCxnSpPr/>
          <p:nvPr/>
        </p:nvCxnSpPr>
        <p:spPr>
          <a:xfrm flipH="1" flipV="1">
            <a:off x="1389888" y="2139696"/>
            <a:ext cx="4690872" cy="1133856"/>
          </a:xfrm>
          <a:prstGeom prst="line">
            <a:avLst/>
          </a:prstGeom>
          <a:ln w="10160">
            <a:solidFill>
              <a:srgbClr val="216C6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Oval 28"/>
          <p:cNvSpPr/>
          <p:nvPr/>
        </p:nvSpPr>
        <p:spPr>
          <a:xfrm>
            <a:off x="8458200" y="1554480"/>
            <a:ext cx="621792" cy="621792"/>
          </a:xfrm>
          <a:prstGeom prst="ellipse">
            <a:avLst/>
          </a:prstGeom>
          <a:solidFill>
            <a:srgbClr val="03141B"/>
          </a:solidFill>
          <a:ln w="15240">
            <a:solidFill>
              <a:srgbClr val="69F5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8458200" y="1755648"/>
            <a:ext cx="621792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69F5E6"/>
                </a:solidFill>
                <a:latin typeface="DejaVu Sans Mono"/>
              </a:rPr>
              <a:t>DB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235440" y="1664207"/>
            <a:ext cx="210312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F2F9FA"/>
                </a:solidFill>
                <a:latin typeface="Noto Sans CJK SC"/>
              </a:rPr>
              <a:t>标准化地球化学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F2F9FA"/>
                </a:solidFill>
                <a:latin typeface="Noto Sans CJK SC"/>
              </a:rPr>
              <a:t>数据库</a:t>
            </a:r>
          </a:p>
        </p:txBody>
      </p:sp>
      <p:cxnSp>
        <p:nvCxnSpPr>
          <p:cNvPr id="32" name="Connector 31"/>
          <p:cNvCxnSpPr/>
          <p:nvPr/>
        </p:nvCxnSpPr>
        <p:spPr>
          <a:xfrm flipV="1">
            <a:off x="6080760" y="1865376"/>
            <a:ext cx="2688336" cy="1408176"/>
          </a:xfrm>
          <a:prstGeom prst="line">
            <a:avLst/>
          </a:prstGeom>
          <a:ln w="10160">
            <a:solidFill>
              <a:srgbClr val="216C6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Oval 32"/>
          <p:cNvSpPr/>
          <p:nvPr/>
        </p:nvSpPr>
        <p:spPr>
          <a:xfrm>
            <a:off x="8823960" y="3931920"/>
            <a:ext cx="621792" cy="621792"/>
          </a:xfrm>
          <a:prstGeom prst="ellipse">
            <a:avLst/>
          </a:prstGeom>
          <a:solidFill>
            <a:srgbClr val="03141B"/>
          </a:solidFill>
          <a:ln w="15240">
            <a:solidFill>
              <a:srgbClr val="F6C3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8823960" y="4133087"/>
            <a:ext cx="621792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F6C344"/>
                </a:solidFill>
                <a:latin typeface="DejaVu Sans Mono"/>
              </a:rPr>
              <a:t>QC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601200" y="4041648"/>
            <a:ext cx="210312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F2F9FA"/>
                </a:solidFill>
                <a:latin typeface="Noto Sans CJK SC"/>
              </a:rPr>
              <a:t>数据来源与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F2F9FA"/>
                </a:solidFill>
                <a:latin typeface="Noto Sans CJK SC"/>
              </a:rPr>
              <a:t>置信度说明</a:t>
            </a:r>
          </a:p>
        </p:txBody>
      </p:sp>
      <p:cxnSp>
        <p:nvCxnSpPr>
          <p:cNvPr id="36" name="Connector 35"/>
          <p:cNvCxnSpPr/>
          <p:nvPr/>
        </p:nvCxnSpPr>
        <p:spPr>
          <a:xfrm>
            <a:off x="6080760" y="3273552"/>
            <a:ext cx="3054096" cy="969264"/>
          </a:xfrm>
          <a:prstGeom prst="line">
            <a:avLst/>
          </a:prstGeom>
          <a:ln w="10160">
            <a:solidFill>
              <a:srgbClr val="216C6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Oval 36"/>
          <p:cNvSpPr/>
          <p:nvPr/>
        </p:nvSpPr>
        <p:spPr>
          <a:xfrm>
            <a:off x="6355080" y="4709160"/>
            <a:ext cx="621792" cy="621792"/>
          </a:xfrm>
          <a:prstGeom prst="ellipse">
            <a:avLst/>
          </a:prstGeom>
          <a:solidFill>
            <a:srgbClr val="03141B"/>
          </a:solidFill>
          <a:ln w="15240">
            <a:solidFill>
              <a:srgbClr val="FF5C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355080" y="4910328"/>
            <a:ext cx="621792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FF5C78"/>
                </a:solidFill>
                <a:latin typeface="DejaVu Sans Mono"/>
              </a:rPr>
              <a:t>Δ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7132320" y="4818888"/>
            <a:ext cx="210312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F2F9FA"/>
                </a:solidFill>
                <a:latin typeface="Noto Sans CJK SC"/>
              </a:rPr>
              <a:t>异常区域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F2F9FA"/>
                </a:solidFill>
                <a:latin typeface="Noto Sans CJK SC"/>
              </a:rPr>
              <a:t>识别结果</a:t>
            </a:r>
          </a:p>
        </p:txBody>
      </p:sp>
      <p:cxnSp>
        <p:nvCxnSpPr>
          <p:cNvPr id="40" name="Connector 39"/>
          <p:cNvCxnSpPr/>
          <p:nvPr/>
        </p:nvCxnSpPr>
        <p:spPr>
          <a:xfrm>
            <a:off x="6080760" y="3273552"/>
            <a:ext cx="585216" cy="1746504"/>
          </a:xfrm>
          <a:prstGeom prst="line">
            <a:avLst/>
          </a:prstGeom>
          <a:ln w="10160">
            <a:solidFill>
              <a:srgbClr val="216C6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Oval 40"/>
          <p:cNvSpPr/>
          <p:nvPr/>
        </p:nvSpPr>
        <p:spPr>
          <a:xfrm>
            <a:off x="1298448" y="4343400"/>
            <a:ext cx="621792" cy="621792"/>
          </a:xfrm>
          <a:prstGeom prst="ellipse">
            <a:avLst/>
          </a:prstGeom>
          <a:solidFill>
            <a:srgbClr val="03141B"/>
          </a:solidFill>
          <a:ln w="15240">
            <a:solidFill>
              <a:srgbClr val="69F5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1298448" y="4544568"/>
            <a:ext cx="621792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69F5E6"/>
                </a:solidFill>
                <a:latin typeface="DejaVu Sans Mono"/>
              </a:rPr>
              <a:t>SK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2075688" y="4453128"/>
            <a:ext cx="210312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F2F9FA"/>
                </a:solidFill>
                <a:latin typeface="Noto Sans CJK SC"/>
              </a:rPr>
              <a:t>可复用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F2F9FA"/>
                </a:solidFill>
                <a:latin typeface="Noto Sans CJK SC"/>
              </a:rPr>
              <a:t>Skill 文档</a:t>
            </a:r>
          </a:p>
        </p:txBody>
      </p:sp>
      <p:cxnSp>
        <p:nvCxnSpPr>
          <p:cNvPr id="44" name="Connector 43"/>
          <p:cNvCxnSpPr/>
          <p:nvPr/>
        </p:nvCxnSpPr>
        <p:spPr>
          <a:xfrm flipH="1">
            <a:off x="1609344" y="3273552"/>
            <a:ext cx="4471416" cy="1380744"/>
          </a:xfrm>
          <a:prstGeom prst="line">
            <a:avLst/>
          </a:prstGeom>
          <a:ln w="10160">
            <a:solidFill>
              <a:srgbClr val="216C6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1856231" y="5650992"/>
            <a:ext cx="850392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>
                <a:solidFill>
                  <a:srgbClr val="97B1B9"/>
                </a:solidFill>
                <a:latin typeface="DejaVu Sans Mono"/>
              </a:rPr>
              <a:t>记录级证据链 · 可复现 profile · 十五项产物验证 · 可审计 iteration loop · 跨平台公共接口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1920240" y="6016752"/>
            <a:ext cx="8321040" cy="3474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000" b="1">
                <a:solidFill>
                  <a:srgbClr val="F2F9FA"/>
                </a:solidFill>
                <a:latin typeface="Noto Sans CJK SC"/>
              </a:rPr>
              <a:t>最终交付物：一个完整、可复用的 Skill 文档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3141B">
              <a:alpha val="10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" name="Connector 2"/>
          <p:cNvCxnSpPr/>
          <p:nvPr/>
        </p:nvCxnSpPr>
        <p:spPr>
          <a:xfrm>
            <a:off x="1527048" y="0"/>
            <a:ext cx="0" cy="6858000"/>
          </a:xfrm>
          <a:prstGeom prst="line">
            <a:avLst/>
          </a:prstGeom>
          <a:ln w="8890">
            <a:solidFill>
              <a:srgbClr val="193B4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054096" y="0"/>
            <a:ext cx="0" cy="6858000"/>
          </a:xfrm>
          <a:prstGeom prst="line">
            <a:avLst/>
          </a:prstGeom>
          <a:ln w="8890">
            <a:solidFill>
              <a:srgbClr val="193B4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4581144" y="0"/>
            <a:ext cx="0" cy="6858000"/>
          </a:xfrm>
          <a:prstGeom prst="line">
            <a:avLst/>
          </a:prstGeom>
          <a:ln w="8890">
            <a:solidFill>
              <a:srgbClr val="193B4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6108192" y="0"/>
            <a:ext cx="0" cy="6858000"/>
          </a:xfrm>
          <a:prstGeom prst="line">
            <a:avLst/>
          </a:prstGeom>
          <a:ln w="8890">
            <a:solidFill>
              <a:srgbClr val="193B4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7635240" y="0"/>
            <a:ext cx="0" cy="6858000"/>
          </a:xfrm>
          <a:prstGeom prst="line">
            <a:avLst/>
          </a:prstGeom>
          <a:ln w="8890">
            <a:solidFill>
              <a:srgbClr val="193B4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9162288" y="0"/>
            <a:ext cx="0" cy="6858000"/>
          </a:xfrm>
          <a:prstGeom prst="line">
            <a:avLst/>
          </a:prstGeom>
          <a:ln w="8890">
            <a:solidFill>
              <a:srgbClr val="193B4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10689336" y="0"/>
            <a:ext cx="0" cy="6858000"/>
          </a:xfrm>
          <a:prstGeom prst="line">
            <a:avLst/>
          </a:prstGeom>
          <a:ln w="8890">
            <a:solidFill>
              <a:srgbClr val="193B4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0" y="1143000"/>
            <a:ext cx="12191695" cy="0"/>
          </a:xfrm>
          <a:prstGeom prst="line">
            <a:avLst/>
          </a:prstGeom>
          <a:ln w="8890">
            <a:solidFill>
              <a:srgbClr val="193B4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0" y="2286000"/>
            <a:ext cx="12191695" cy="0"/>
          </a:xfrm>
          <a:prstGeom prst="line">
            <a:avLst/>
          </a:prstGeom>
          <a:ln w="8890">
            <a:solidFill>
              <a:srgbClr val="193B4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0" y="3429000"/>
            <a:ext cx="12191695" cy="0"/>
          </a:xfrm>
          <a:prstGeom prst="line">
            <a:avLst/>
          </a:prstGeom>
          <a:ln w="8890">
            <a:solidFill>
              <a:srgbClr val="193B4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0" y="4572000"/>
            <a:ext cx="12191695" cy="0"/>
          </a:xfrm>
          <a:prstGeom prst="line">
            <a:avLst/>
          </a:prstGeom>
          <a:ln w="8890">
            <a:solidFill>
              <a:srgbClr val="193B4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0" y="5715000"/>
            <a:ext cx="12191695" cy="0"/>
          </a:xfrm>
          <a:prstGeom prst="line">
            <a:avLst/>
          </a:prstGeom>
          <a:ln w="8890">
            <a:solidFill>
              <a:srgbClr val="193B4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502920" y="256032"/>
            <a:ext cx="7772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69F5E6"/>
                </a:solidFill>
                <a:latin typeface="DejaVu Sans Mono"/>
              </a:rPr>
              <a:t>04 · FINAL PRODUCT IN ACTION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66928" y="612648"/>
            <a:ext cx="10972800" cy="6035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100" b="1">
                <a:solidFill>
                  <a:srgbClr val="F2F9FA"/>
                </a:solidFill>
                <a:latin typeface="Noto Sans CJK SC"/>
              </a:rPr>
              <a:t>最终效果：全球图谱与区域研究视图</a:t>
            </a:r>
          </a:p>
        </p:txBody>
      </p:sp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928" y="1572768"/>
            <a:ext cx="5458968" cy="3072384"/>
          </a:xfrm>
          <a:prstGeom prst="rect">
            <a:avLst/>
          </a:prstGeom>
          <a:ln w="15240">
            <a:solidFill>
              <a:srgbClr val="69F5E6"/>
            </a:solidFill>
          </a:ln>
        </p:spPr>
      </p:pic>
      <p:sp>
        <p:nvSpPr>
          <p:cNvPr id="18" name="Rectangle 17"/>
          <p:cNvSpPr/>
          <p:nvPr/>
        </p:nvSpPr>
        <p:spPr>
          <a:xfrm>
            <a:off x="566928" y="3456432"/>
            <a:ext cx="5458968" cy="1188720"/>
          </a:xfrm>
          <a:prstGeom prst="rect">
            <a:avLst/>
          </a:prstGeom>
          <a:solidFill>
            <a:srgbClr val="03141B">
              <a:alpha val="9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713232" y="1719072"/>
            <a:ext cx="1417320" cy="310896"/>
          </a:xfrm>
          <a:prstGeom prst="roundRect">
            <a:avLst/>
          </a:prstGeom>
          <a:solidFill>
            <a:srgbClr val="03141B">
              <a:alpha val="94000"/>
            </a:srgbClr>
          </a:solidFill>
          <a:ln w="10160">
            <a:solidFill>
              <a:srgbClr val="69F5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13232" y="1810512"/>
            <a:ext cx="141732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69F5E6"/>
                </a:solidFill>
                <a:latin typeface="DejaVu Sans Mono"/>
              </a:rPr>
              <a:t>GLOBAL ATLAS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8096" y="3712463"/>
            <a:ext cx="5029200" cy="3474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000" b="1">
                <a:solidFill>
                  <a:srgbClr val="F2F9FA"/>
                </a:solidFill>
                <a:latin typeface="Noto Sans CJK SC"/>
              </a:rPr>
              <a:t>全球元素分布图谱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8096" y="4224528"/>
            <a:ext cx="50292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19" b="0">
                <a:solidFill>
                  <a:srgbClr val="97B1B9"/>
                </a:solidFill>
                <a:latin typeface="Noto Sans CJK SC"/>
              </a:rPr>
              <a:t>元素 / 介质筛选  ·  采样密度热力图  ·  记录级证据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453128" y="1810512"/>
            <a:ext cx="132588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F2F9FA"/>
                </a:solidFill>
                <a:latin typeface="DejaVu Sans Mono"/>
              </a:rPr>
              <a:t>真实离线交互产品</a:t>
            </a:r>
          </a:p>
        </p:txBody>
      </p:sp>
      <p:pic>
        <p:nvPicPr>
          <p:cNvPr id="24" name="Picture 2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3056" y="1572768"/>
            <a:ext cx="5458968" cy="3072384"/>
          </a:xfrm>
          <a:prstGeom prst="rect">
            <a:avLst/>
          </a:prstGeom>
          <a:ln w="15240">
            <a:solidFill>
              <a:srgbClr val="F6C344"/>
            </a:solidFill>
          </a:ln>
        </p:spPr>
      </p:pic>
      <p:sp>
        <p:nvSpPr>
          <p:cNvPr id="25" name="Rectangle 24"/>
          <p:cNvSpPr/>
          <p:nvPr/>
        </p:nvSpPr>
        <p:spPr>
          <a:xfrm>
            <a:off x="6163056" y="3456432"/>
            <a:ext cx="5458968" cy="1188720"/>
          </a:xfrm>
          <a:prstGeom prst="rect">
            <a:avLst/>
          </a:prstGeom>
          <a:solidFill>
            <a:srgbClr val="03141B">
              <a:alpha val="9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6309360" y="1719072"/>
            <a:ext cx="1417320" cy="310896"/>
          </a:xfrm>
          <a:prstGeom prst="roundRect">
            <a:avLst/>
          </a:prstGeom>
          <a:solidFill>
            <a:srgbClr val="03141B">
              <a:alpha val="94000"/>
            </a:srgbClr>
          </a:solidFill>
          <a:ln w="10160">
            <a:solidFill>
              <a:srgbClr val="F6C3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309360" y="1810512"/>
            <a:ext cx="141732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F6C344"/>
                </a:solidFill>
                <a:latin typeface="DejaVu Sans Mono"/>
              </a:rPr>
              <a:t>REGIONAL RESEARCH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64224" y="3712463"/>
            <a:ext cx="5029200" cy="3474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000" b="1">
                <a:solidFill>
                  <a:srgbClr val="F2F9FA"/>
                </a:solidFill>
                <a:latin typeface="Noto Sans CJK SC"/>
              </a:rPr>
              <a:t>区域研究与异常筛查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364224" y="4224528"/>
            <a:ext cx="50292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19" b="0">
                <a:solidFill>
                  <a:srgbClr val="97B1B9"/>
                </a:solidFill>
                <a:latin typeface="Noto Sans CJK SC"/>
              </a:rPr>
              <a:t>区域图谱  ·  元素组合  ·  异常候选与复核入口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049256" y="1810512"/>
            <a:ext cx="132588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F2F9FA"/>
                </a:solidFill>
                <a:latin typeface="DejaVu Sans Mono"/>
              </a:rPr>
              <a:t>真实离线交互产品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685800" y="5330952"/>
            <a:ext cx="2578608" cy="0"/>
          </a:xfrm>
          <a:prstGeom prst="line">
            <a:avLst/>
          </a:prstGeom>
          <a:ln w="15875">
            <a:solidFill>
              <a:srgbClr val="69F5E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685800" y="5532120"/>
            <a:ext cx="2578608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F2F9FA"/>
                </a:solidFill>
                <a:latin typeface="Noto Sans CJK SC"/>
              </a:rPr>
              <a:t>可交互元素分布地图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3566160" y="5330952"/>
            <a:ext cx="2578608" cy="0"/>
          </a:xfrm>
          <a:prstGeom prst="line">
            <a:avLst/>
          </a:prstGeom>
          <a:ln w="15875">
            <a:solidFill>
              <a:srgbClr val="69F5E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3566160" y="5532120"/>
            <a:ext cx="2578608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F2F9FA"/>
                </a:solidFill>
                <a:latin typeface="Noto Sans CJK SC"/>
              </a:rPr>
              <a:t>标准化地球化学数据库</a:t>
            </a:r>
          </a:p>
        </p:txBody>
      </p:sp>
      <p:cxnSp>
        <p:nvCxnSpPr>
          <p:cNvPr id="35" name="Connector 34"/>
          <p:cNvCxnSpPr/>
          <p:nvPr/>
        </p:nvCxnSpPr>
        <p:spPr>
          <a:xfrm>
            <a:off x="6446520" y="5330952"/>
            <a:ext cx="2578608" cy="0"/>
          </a:xfrm>
          <a:prstGeom prst="line">
            <a:avLst/>
          </a:prstGeom>
          <a:ln w="15875">
            <a:solidFill>
              <a:srgbClr val="F6C34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6446520" y="5532120"/>
            <a:ext cx="2578608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F2F9FA"/>
                </a:solidFill>
                <a:latin typeface="Noto Sans CJK SC"/>
              </a:rPr>
              <a:t>来源与置信度说明</a:t>
            </a:r>
          </a:p>
        </p:txBody>
      </p:sp>
      <p:cxnSp>
        <p:nvCxnSpPr>
          <p:cNvPr id="37" name="Connector 36"/>
          <p:cNvCxnSpPr/>
          <p:nvPr/>
        </p:nvCxnSpPr>
        <p:spPr>
          <a:xfrm>
            <a:off x="9326880" y="5330952"/>
            <a:ext cx="2578608" cy="0"/>
          </a:xfrm>
          <a:prstGeom prst="line">
            <a:avLst/>
          </a:prstGeom>
          <a:ln w="15875">
            <a:solidFill>
              <a:srgbClr val="FF5C7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9326880" y="5532120"/>
            <a:ext cx="2578608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F2F9FA"/>
                </a:solidFill>
                <a:latin typeface="Noto Sans CJK SC"/>
              </a:rPr>
              <a:t>异常区域识别结果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246120" y="6044184"/>
            <a:ext cx="56692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97B1B9"/>
                </a:solidFill>
                <a:latin typeface="DejaVu Sans Mono"/>
              </a:rPr>
              <a:t>同一 Skill · 同一标准数据库 · 同一证据链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